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325" r:id="rId4"/>
    <p:sldId id="327" r:id="rId5"/>
    <p:sldId id="328" r:id="rId6"/>
    <p:sldId id="330" r:id="rId7"/>
    <p:sldId id="340" r:id="rId8"/>
    <p:sldId id="357" r:id="rId9"/>
    <p:sldId id="359" r:id="rId10"/>
    <p:sldId id="358" r:id="rId11"/>
    <p:sldId id="343" r:id="rId12"/>
    <p:sldId id="353" r:id="rId13"/>
    <p:sldId id="352" r:id="rId14"/>
    <p:sldId id="355" r:id="rId15"/>
    <p:sldId id="349" r:id="rId16"/>
    <p:sldId id="331" r:id="rId17"/>
    <p:sldId id="332" r:id="rId18"/>
    <p:sldId id="335" r:id="rId19"/>
    <p:sldId id="360" r:id="rId20"/>
    <p:sldId id="338" r:id="rId2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E6DD0FF7-48D4-4573-88B1-46D1D12C18D7}">
          <p14:sldIdLst>
            <p14:sldId id="280"/>
            <p14:sldId id="281"/>
            <p14:sldId id="325"/>
            <p14:sldId id="327"/>
            <p14:sldId id="328"/>
            <p14:sldId id="330"/>
          </p14:sldIdLst>
        </p14:section>
        <p14:section name="Sekcja bez tytułu" id="{D0CB19A8-4B2C-4CC2-A4D7-9D22B0D2EC33}">
          <p14:sldIdLst>
            <p14:sldId id="340"/>
            <p14:sldId id="357"/>
            <p14:sldId id="359"/>
            <p14:sldId id="358"/>
            <p14:sldId id="343"/>
            <p14:sldId id="353"/>
            <p14:sldId id="352"/>
            <p14:sldId id="355"/>
            <p14:sldId id="349"/>
            <p14:sldId id="331"/>
            <p14:sldId id="332"/>
            <p14:sldId id="335"/>
            <p14:sldId id="360"/>
            <p14:sldId id="33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32"/>
    <a:srgbClr val="414141"/>
    <a:srgbClr val="6E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3714" autoAdjust="0"/>
  </p:normalViewPr>
  <p:slideViewPr>
    <p:cSldViewPr snapToGrid="0" showGuides="1">
      <p:cViewPr>
        <p:scale>
          <a:sx n="96" d="100"/>
          <a:sy n="96" d="100"/>
        </p:scale>
        <p:origin x="954" y="234"/>
      </p:cViewPr>
      <p:guideLst>
        <p:guide orient="horz" pos="10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9A6B64-8182-43E2-B6D2-8FF410594F72}" type="datetimeFigureOut">
              <a:rPr lang="pl-PL" smtClean="0"/>
              <a:t>05.12.2024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74143-71A8-4071-92FA-6D47AED9C9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9329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076C5-07A8-45A5-A659-9F4E8E1A7567}" type="datetimeFigureOut">
              <a:rPr lang="pl-PL" smtClean="0"/>
              <a:t>05.12.2024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64FFD-B511-47FA-A89A-B34C1C6D125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8624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74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0314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0406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9716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3932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37773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47965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7874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5890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F5DD5-A4B2-B1BA-A749-682BE574B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45E3444-3A70-3A09-5F3A-C15E3248F0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EE91C34-5C39-AB31-2CE1-9448C097C5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430F0C7-B92F-E256-61E5-FB1177DEA5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5806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6206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740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740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740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740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6905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5ED1C-7E8B-78C0-5C35-9FFACF00C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43E64D5-B5F4-5EF9-0F9F-F6AD11FCCD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530DF59F-8EBB-C308-D44A-ADFF23730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7D5DC61-0527-9036-1508-04FD709E7C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2163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35A3F-00B5-04E7-F652-A4DB2B0E1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F6530C44-174E-6C0A-8CFF-87DC7CAC0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E92546D0-9494-CE72-71C5-51B0A94D84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1703C49-7F90-F1F7-0426-927A2047E5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0971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50FCF-7E76-D66E-7081-7B4C50265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2905579-F359-9522-A691-02A1870318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1A04C977-348B-DEB4-5C30-F5C63F15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0233FDD-B3C8-EB32-AE15-D70568F27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4FFD-B511-47FA-A89A-B34C1C6D1253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9708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1658" y="1959429"/>
            <a:ext cx="6858000" cy="32934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aspernatur</a:t>
            </a:r>
            <a:r>
              <a:rPr lang="pl-PL" dirty="0"/>
              <a:t> </a:t>
            </a:r>
            <a:r>
              <a:rPr lang="pl-PL" dirty="0" err="1"/>
              <a:t>quaim</a:t>
            </a:r>
            <a:r>
              <a:rPr lang="pl-PL" dirty="0"/>
              <a:t> </a:t>
            </a:r>
          </a:p>
          <a:p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od minima </a:t>
            </a:r>
            <a:r>
              <a:rPr lang="pl-PL" dirty="0" err="1"/>
              <a:t>veniam</a:t>
            </a:r>
            <a:r>
              <a:rPr lang="pl-PL" dirty="0"/>
              <a:t> </a:t>
            </a:r>
            <a:r>
              <a:rPr lang="pl-PL" dirty="0" err="1"/>
              <a:t>quis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12" hasCustomPrompt="1"/>
          </p:nvPr>
        </p:nvSpPr>
        <p:spPr>
          <a:xfrm>
            <a:off x="549276" y="581820"/>
            <a:ext cx="2650874" cy="2559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pl-PL" dirty="0"/>
              <a:t>Miejsce, 12 miesiąc 2017r.</a:t>
            </a:r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13" hasCustomPrompt="1"/>
          </p:nvPr>
        </p:nvSpPr>
        <p:spPr>
          <a:xfrm>
            <a:off x="552452" y="5328309"/>
            <a:ext cx="7351211" cy="337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pl-PL" dirty="0"/>
              <a:t>Anna Kowalska  | Departament Rozwoju Regionalnego </a:t>
            </a:r>
          </a:p>
        </p:txBody>
      </p:sp>
      <p:cxnSp>
        <p:nvCxnSpPr>
          <p:cNvPr id="16" name="Łącznik prosty 15"/>
          <p:cNvCxnSpPr/>
          <p:nvPr userDrawn="1"/>
        </p:nvCxnSpPr>
        <p:spPr>
          <a:xfrm>
            <a:off x="649997" y="6529385"/>
            <a:ext cx="225352" cy="0"/>
          </a:xfrm>
          <a:prstGeom prst="line">
            <a:avLst/>
          </a:prstGeom>
          <a:ln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ymbol zastępczy tekstu 9"/>
          <p:cNvSpPr>
            <a:spLocks noGrp="1"/>
          </p:cNvSpPr>
          <p:nvPr>
            <p:ph type="body" sz="quarter" idx="14" hasCustomPrompt="1"/>
          </p:nvPr>
        </p:nvSpPr>
        <p:spPr>
          <a:xfrm>
            <a:off x="552452" y="6561135"/>
            <a:ext cx="7351211" cy="2010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l-PL" sz="800" b="0" dirty="0">
                <a:solidFill>
                  <a:srgbClr val="414141"/>
                </a:solidFill>
              </a:defRPr>
            </a:lvl1pPr>
          </a:lstStyle>
          <a:p>
            <a:r>
              <a:rPr lang="pl-PL" b="1" dirty="0"/>
              <a:t>Urząd Marszałkowski Województwa Kujawsko-Pomorskiego w Toruniu   |   Departament Rozwoju Regionalnego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97561936"/>
      </p:ext>
    </p:extLst>
  </p:cSld>
  <p:clrMapOvr>
    <a:masterClrMapping/>
  </p:clrMapOvr>
  <p:transition spd="slow" advClick="0">
    <p:wip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_T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2839" y="674044"/>
            <a:ext cx="6562812" cy="80284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2800"/>
              </a:lnSpc>
              <a:defRPr sz="1900" b="1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ROZWÓJ W STRATEGII ROZWOJU WOJEWÓDZTWA KUJAWSKO-POMORSKIEGO DO 2020 ROKU</a:t>
            </a:r>
            <a:endParaRPr lang="en-US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13" hasCustomPrompt="1"/>
          </p:nvPr>
        </p:nvSpPr>
        <p:spPr>
          <a:xfrm>
            <a:off x="3014663" y="2011680"/>
            <a:ext cx="5229225" cy="13411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Cel strategiczny: gospodarka</a:t>
            </a:r>
          </a:p>
          <a:p>
            <a:pPr lvl="0"/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5"/>
          </p:nvPr>
        </p:nvSpPr>
        <p:spPr>
          <a:xfrm>
            <a:off x="657223" y="2102845"/>
            <a:ext cx="2114552" cy="124995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15" name="Symbol zastępczy obrazu 5"/>
          <p:cNvSpPr>
            <a:spLocks noGrp="1"/>
          </p:cNvSpPr>
          <p:nvPr>
            <p:ph type="pic" sz="quarter" idx="18"/>
          </p:nvPr>
        </p:nvSpPr>
        <p:spPr>
          <a:xfrm>
            <a:off x="657223" y="3522297"/>
            <a:ext cx="2114552" cy="124995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19" name="Symbol zastępczy obrazu 5"/>
          <p:cNvSpPr>
            <a:spLocks noGrp="1"/>
          </p:cNvSpPr>
          <p:nvPr>
            <p:ph type="pic" sz="quarter" idx="21"/>
          </p:nvPr>
        </p:nvSpPr>
        <p:spPr>
          <a:xfrm>
            <a:off x="657223" y="4941749"/>
            <a:ext cx="2114552" cy="124995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649997" y="6529385"/>
            <a:ext cx="225352" cy="0"/>
          </a:xfrm>
          <a:prstGeom prst="line">
            <a:avLst/>
          </a:prstGeom>
          <a:ln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ymbol zastępczy tekstu 9"/>
          <p:cNvSpPr>
            <a:spLocks noGrp="1"/>
          </p:cNvSpPr>
          <p:nvPr>
            <p:ph type="body" sz="quarter" idx="22" hasCustomPrompt="1"/>
          </p:nvPr>
        </p:nvSpPr>
        <p:spPr>
          <a:xfrm>
            <a:off x="552452" y="6561135"/>
            <a:ext cx="7351211" cy="2010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l-PL" sz="800" b="0" dirty="0">
                <a:solidFill>
                  <a:srgbClr val="414141"/>
                </a:solidFill>
              </a:defRPr>
            </a:lvl1pPr>
          </a:lstStyle>
          <a:p>
            <a:r>
              <a:rPr lang="pl-PL" b="1" dirty="0"/>
              <a:t>Urząd Marszałkowski Województwa Kujawsko-Pomorskiego w Toruniu   |   Departament Rozwoju Regionalnego</a:t>
            </a:r>
            <a:endParaRPr lang="pl-PL" dirty="0"/>
          </a:p>
        </p:txBody>
      </p:sp>
      <p:sp>
        <p:nvSpPr>
          <p:cNvPr id="16" name="Symbol zastępczy tekstu 9"/>
          <p:cNvSpPr>
            <a:spLocks noGrp="1"/>
          </p:cNvSpPr>
          <p:nvPr>
            <p:ph type="body" sz="quarter" idx="23" hasCustomPrompt="1"/>
          </p:nvPr>
        </p:nvSpPr>
        <p:spPr>
          <a:xfrm>
            <a:off x="3014663" y="3431132"/>
            <a:ext cx="5229225" cy="13411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Cel strategiczny: gospodarka</a:t>
            </a:r>
          </a:p>
          <a:p>
            <a:pPr lvl="0"/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  <p:sp>
        <p:nvSpPr>
          <p:cNvPr id="22" name="Symbol zastępczy tekstu 9"/>
          <p:cNvSpPr>
            <a:spLocks noGrp="1"/>
          </p:cNvSpPr>
          <p:nvPr>
            <p:ph type="body" sz="quarter" idx="24" hasCustomPrompt="1"/>
          </p:nvPr>
        </p:nvSpPr>
        <p:spPr>
          <a:xfrm>
            <a:off x="3014662" y="4853267"/>
            <a:ext cx="5229225" cy="134112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Cel strategiczny: gospodarka</a:t>
            </a:r>
          </a:p>
          <a:p>
            <a:pPr lvl="0"/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836263"/>
      </p:ext>
    </p:extLst>
  </p:cSld>
  <p:clrMapOvr>
    <a:masterClrMapping/>
  </p:clrMapOvr>
  <p:transition spd="slow" advClick="0">
    <p:wipe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9"/>
          <p:cNvSpPr>
            <a:spLocks noGrp="1"/>
          </p:cNvSpPr>
          <p:nvPr>
            <p:ph type="body" sz="quarter" idx="13" hasCustomPrompt="1"/>
          </p:nvPr>
        </p:nvSpPr>
        <p:spPr>
          <a:xfrm>
            <a:off x="552452" y="2024064"/>
            <a:ext cx="6553199" cy="14248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Cel strategiczny: gospodarka:</a:t>
            </a:r>
          </a:p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  <p:sp>
        <p:nvSpPr>
          <p:cNvPr id="13" name="Symbol zastępczy tekstu 9"/>
          <p:cNvSpPr>
            <a:spLocks noGrp="1"/>
          </p:cNvSpPr>
          <p:nvPr>
            <p:ph type="body" sz="quarter" idx="16" hasCustomPrompt="1"/>
          </p:nvPr>
        </p:nvSpPr>
        <p:spPr>
          <a:xfrm>
            <a:off x="552452" y="3448936"/>
            <a:ext cx="6553199" cy="141945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Planowanie przedsięwzięcia:</a:t>
            </a:r>
          </a:p>
          <a:p>
            <a:pPr lvl="0"/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  <p:sp>
        <p:nvSpPr>
          <p:cNvPr id="17" name="Symbol zastępczy tekstu 9"/>
          <p:cNvSpPr>
            <a:spLocks noGrp="1"/>
          </p:cNvSpPr>
          <p:nvPr>
            <p:ph type="body" sz="quarter" idx="19" hasCustomPrompt="1"/>
          </p:nvPr>
        </p:nvSpPr>
        <p:spPr>
          <a:xfrm>
            <a:off x="552452" y="4868387"/>
            <a:ext cx="6553199" cy="135277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Planowanie przedsięwzięcia</a:t>
            </a:r>
          </a:p>
          <a:p>
            <a:pPr lvl="0"/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</a:t>
            </a:r>
            <a:r>
              <a:rPr lang="pl-PL" dirty="0" err="1"/>
              <a:t>sites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nasaccusantium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.</a:t>
            </a:r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649997" y="6529385"/>
            <a:ext cx="225352" cy="0"/>
          </a:xfrm>
          <a:prstGeom prst="line">
            <a:avLst/>
          </a:prstGeom>
          <a:ln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ymbol zastępczy tekstu 9"/>
          <p:cNvSpPr>
            <a:spLocks noGrp="1"/>
          </p:cNvSpPr>
          <p:nvPr>
            <p:ph type="body" sz="quarter" idx="22" hasCustomPrompt="1"/>
          </p:nvPr>
        </p:nvSpPr>
        <p:spPr>
          <a:xfrm>
            <a:off x="552452" y="6561135"/>
            <a:ext cx="7351211" cy="2010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l-PL" sz="800" b="0" dirty="0">
                <a:solidFill>
                  <a:srgbClr val="414141"/>
                </a:solidFill>
              </a:defRPr>
            </a:lvl1pPr>
          </a:lstStyle>
          <a:p>
            <a:r>
              <a:rPr lang="pl-PL" b="1" dirty="0"/>
              <a:t>Urząd Marszałkowski Województwa Kujawsko-Pomorskiego w Toruniu   |   Departament Rozwoju Regionalnego</a:t>
            </a:r>
            <a:endParaRPr lang="pl-PL" dirty="0"/>
          </a:p>
        </p:txBody>
      </p:sp>
      <p:sp>
        <p:nvSpPr>
          <p:cNvPr id="22" name="Title 1"/>
          <p:cNvSpPr>
            <a:spLocks noGrp="1"/>
          </p:cNvSpPr>
          <p:nvPr>
            <p:ph type="ctrTitle" hasCustomPrompt="1"/>
          </p:nvPr>
        </p:nvSpPr>
        <p:spPr>
          <a:xfrm>
            <a:off x="542839" y="674044"/>
            <a:ext cx="6562812" cy="80284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2800"/>
              </a:lnSpc>
              <a:defRPr sz="1900" b="1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ROZWÓJ W STRATEGII ROZWOJU WOJEWÓDZTWA KUJAWSKO-POMORSKIEGO DO 2020 ROKU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043845"/>
      </p:ext>
    </p:extLst>
  </p:cSld>
  <p:clrMapOvr>
    <a:masterClrMapping/>
  </p:clrMapOvr>
  <p:transition spd="slow" advClick="0">
    <p:wip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414141"/>
                </a:solidFill>
              </a:defRPr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8299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transition spd="slow" advClick="0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rw.sekretariat@kujawsko-pomorskie.p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8892E3E-16F0-0E87-EEA9-57881D2D9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117000"/>
                    </a14:imgEffect>
                    <a14:imgEffect>
                      <a14:brightnessContrast bright="-2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10796" cy="6858000"/>
          </a:xfrm>
          <a:prstGeom prst="rect">
            <a:avLst/>
          </a:prstGeom>
          <a:ln>
            <a:noFill/>
          </a:ln>
          <a:effectLst>
            <a:outerShdw blurRad="393700" dist="50800" dir="6420000" sx="89000" sy="89000" algn="ctr" rotWithShape="0">
              <a:srgbClr val="000000">
                <a:alpha val="30000"/>
              </a:srgbClr>
            </a:outerShdw>
          </a:effectLst>
        </p:spPr>
      </p:pic>
      <p:sp>
        <p:nvSpPr>
          <p:cNvPr id="10" name="Prostokąt 9"/>
          <p:cNvSpPr/>
          <p:nvPr/>
        </p:nvSpPr>
        <p:spPr>
          <a:xfrm>
            <a:off x="470245" y="1743983"/>
            <a:ext cx="8570306" cy="372409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400"/>
            <a:r>
              <a:rPr lang="pl-PL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Wsparcie dla budowy/renowacji zbiorników wodnych służących małej retencji wodnej w Województwie Kujawsko-Pomorskim</a:t>
            </a:r>
            <a:br>
              <a:rPr lang="pl-PL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pl-PL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 defTabSz="914400"/>
            <a:endParaRPr lang="pl-PL" sz="36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8" name="Symbol zastępczy tekstu 6">
            <a:extLst>
              <a:ext uri="{FF2B5EF4-FFF2-40B4-BE49-F238E27FC236}">
                <a16:creationId xmlns:a16="http://schemas.microsoft.com/office/drawing/2014/main" id="{E3434F83-6989-3902-6BFF-5DFC3B0BA9C8}"/>
              </a:ext>
            </a:extLst>
          </p:cNvPr>
          <p:cNvSpPr txBox="1">
            <a:spLocks/>
          </p:cNvSpPr>
          <p:nvPr/>
        </p:nvSpPr>
        <p:spPr>
          <a:xfrm>
            <a:off x="1505942" y="5946381"/>
            <a:ext cx="7638058" cy="7639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400" b="1" dirty="0">
                <a:solidFill>
                  <a:schemeClr val="bg1"/>
                </a:solidFill>
                <a:latin typeface="+mj-lt"/>
              </a:rPr>
              <a:t>Departament Rolnictwa i Geodezji</a:t>
            </a:r>
            <a:endParaRPr lang="pl-PL" altLang="ko-KR" sz="1400" b="1" dirty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pl-PL" altLang="ko-KR" sz="1400" b="1" dirty="0">
                <a:solidFill>
                  <a:schemeClr val="bg1"/>
                </a:solidFill>
                <a:latin typeface="+mj-lt"/>
              </a:rPr>
              <a:t>Urząd Marszałkowski Województwa Kujawsko-Pomorskiego</a:t>
            </a:r>
            <a:endParaRPr lang="en-US" altLang="ko-KR" sz="1400" b="1" dirty="0">
              <a:solidFill>
                <a:schemeClr val="bg1"/>
              </a:solidFill>
              <a:latin typeface="+mj-lt"/>
            </a:endParaRP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11771"/>
      </p:ext>
    </p:extLst>
  </p:cSld>
  <p:clrMapOvr>
    <a:masterClrMapping/>
  </p:clrMapOvr>
  <p:transition spd="slow" advClick="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AC679-7D84-429F-7034-5861B201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DA434CE-956D-5E1F-B750-B1ED4F81B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42" y="1411358"/>
            <a:ext cx="8608412" cy="4945258"/>
          </a:xfrm>
          <a:prstGeom prst="rect">
            <a:avLst/>
          </a:prstGeom>
        </p:spPr>
      </p:pic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8B5601D1-ECBC-76B6-480C-6E4C8D349120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437911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>
            <a:extLst>
              <a:ext uri="{FF2B5EF4-FFF2-40B4-BE49-F238E27FC236}">
                <a16:creationId xmlns:a16="http://schemas.microsoft.com/office/drawing/2014/main" id="{3A0251B4-A777-8005-1893-4CD640BC3531}"/>
              </a:ext>
            </a:extLst>
          </p:cNvPr>
          <p:cNvGrpSpPr/>
          <p:nvPr/>
        </p:nvGrpSpPr>
        <p:grpSpPr>
          <a:xfrm>
            <a:off x="159609" y="612833"/>
            <a:ext cx="8646459" cy="5370524"/>
            <a:chOff x="199367" y="589563"/>
            <a:chExt cx="7984965" cy="4901752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0BF6D78D-E35B-2203-0B81-A7E029ED1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367" y="589563"/>
              <a:ext cx="7984965" cy="3683672"/>
            </a:xfrm>
            <a:prstGeom prst="rect">
              <a:avLst/>
            </a:prstGeom>
          </p:spPr>
        </p:pic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0CAD4EEB-34F5-CB91-7A25-5A9FB837D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68359"/>
            <a:stretch/>
          </p:blipFill>
          <p:spPr>
            <a:xfrm>
              <a:off x="226527" y="4307882"/>
              <a:ext cx="7849164" cy="1183433"/>
            </a:xfrm>
            <a:prstGeom prst="rect">
              <a:avLst/>
            </a:prstGeom>
          </p:spPr>
        </p:pic>
      </p:grpSp>
      <p:sp>
        <p:nvSpPr>
          <p:cNvPr id="6" name="Symbol zastępczy tekstu 6">
            <a:extLst>
              <a:ext uri="{FF2B5EF4-FFF2-40B4-BE49-F238E27FC236}">
                <a16:creationId xmlns:a16="http://schemas.microsoft.com/office/drawing/2014/main" id="{9F84C6E1-5EC6-C595-68BC-5BA8A1D90EBF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443615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>
            <a:extLst>
              <a:ext uri="{FF2B5EF4-FFF2-40B4-BE49-F238E27FC236}">
                <a16:creationId xmlns:a16="http://schemas.microsoft.com/office/drawing/2014/main" id="{B2FFAD76-F986-2438-040C-BF6463A404F5}"/>
              </a:ext>
            </a:extLst>
          </p:cNvPr>
          <p:cNvGrpSpPr/>
          <p:nvPr/>
        </p:nvGrpSpPr>
        <p:grpSpPr>
          <a:xfrm>
            <a:off x="0" y="1560443"/>
            <a:ext cx="8875644" cy="4295967"/>
            <a:chOff x="81672" y="1581292"/>
            <a:chExt cx="8029774" cy="3695416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D387F048-5C4B-1BD7-FB1F-D980DFCB4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69669"/>
            <a:stretch/>
          </p:blipFill>
          <p:spPr>
            <a:xfrm>
              <a:off x="81672" y="3793402"/>
              <a:ext cx="8029774" cy="1483306"/>
            </a:xfrm>
            <a:prstGeom prst="rect">
              <a:avLst/>
            </a:prstGeom>
          </p:spPr>
        </p:pic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3EFED6B3-8AA0-4328-0641-673B450EA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59040"/>
            <a:stretch/>
          </p:blipFill>
          <p:spPr>
            <a:xfrm>
              <a:off x="81672" y="1581292"/>
              <a:ext cx="8029774" cy="2003126"/>
            </a:xfrm>
            <a:prstGeom prst="rect">
              <a:avLst/>
            </a:prstGeom>
          </p:spPr>
        </p:pic>
      </p:grpSp>
      <p:sp>
        <p:nvSpPr>
          <p:cNvPr id="6" name="Symbol zastępczy tekstu 6">
            <a:extLst>
              <a:ext uri="{FF2B5EF4-FFF2-40B4-BE49-F238E27FC236}">
                <a16:creationId xmlns:a16="http://schemas.microsoft.com/office/drawing/2014/main" id="{53F7D9CD-883A-901D-C741-E75B3A1D9218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00247"/>
      </p:ext>
    </p:extLst>
  </p:cSld>
  <p:clrMapOvr>
    <a:masterClrMapping/>
  </p:clrMapOvr>
  <p:transition spd="slow" advClick="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824B05FC-2891-D094-9EA0-AC27F5688F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0040"/>
          <a:stretch/>
        </p:blipFill>
        <p:spPr>
          <a:xfrm>
            <a:off x="310539" y="1521218"/>
            <a:ext cx="8522922" cy="4173904"/>
          </a:xfrm>
          <a:prstGeom prst="rect">
            <a:avLst/>
          </a:prstGeom>
        </p:spPr>
      </p:pic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D0C3AC8E-5E3B-5DF5-A679-BA6B21A2CE13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90562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>
            <a:extLst>
              <a:ext uri="{FF2B5EF4-FFF2-40B4-BE49-F238E27FC236}">
                <a16:creationId xmlns:a16="http://schemas.microsoft.com/office/drawing/2014/main" id="{3EC2329B-B431-E99B-70F8-0600D2DFFC9B}"/>
              </a:ext>
            </a:extLst>
          </p:cNvPr>
          <p:cNvGrpSpPr/>
          <p:nvPr/>
        </p:nvGrpSpPr>
        <p:grpSpPr>
          <a:xfrm>
            <a:off x="215408" y="1530132"/>
            <a:ext cx="8381940" cy="4224624"/>
            <a:chOff x="552452" y="1494998"/>
            <a:chExt cx="7872819" cy="3895163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A1D83771-6CBF-D103-6014-9CE660B9F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452" y="1494998"/>
              <a:ext cx="7872819" cy="2628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48F7F40F-75D1-C7C6-623B-0D13B27EC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0558" y="3986161"/>
              <a:ext cx="7705673" cy="1404000"/>
            </a:xfrm>
            <a:prstGeom prst="rect">
              <a:avLst/>
            </a:prstGeom>
          </p:spPr>
        </p:pic>
      </p:grp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9B6CA7F3-8051-3481-9466-BD73C32E5A34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20081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F80B249-1CC7-2818-1FC7-02E48623D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74" y="1653733"/>
            <a:ext cx="8891147" cy="3633884"/>
          </a:xfrm>
          <a:prstGeom prst="rect">
            <a:avLst/>
          </a:prstGeom>
        </p:spPr>
      </p:pic>
      <p:sp>
        <p:nvSpPr>
          <p:cNvPr id="4" name="Symbol zastępczy tekstu 6">
            <a:extLst>
              <a:ext uri="{FF2B5EF4-FFF2-40B4-BE49-F238E27FC236}">
                <a16:creationId xmlns:a16="http://schemas.microsoft.com/office/drawing/2014/main" id="{36B86660-35E9-33B3-CD65-1B36AC9BF2AA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109722"/>
      </p:ext>
    </p:extLst>
  </p:cSld>
  <p:clrMapOvr>
    <a:masterClrMapping/>
  </p:clrMapOvr>
  <p:transition spd="slow" advClick="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0" y="722853"/>
            <a:ext cx="7726753" cy="802844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2800" u="sng" dirty="0">
                <a:latin typeface="Calibri"/>
                <a:ea typeface="Times New Roman"/>
                <a:cs typeface="Calibri"/>
              </a:rPr>
              <a:t>Postępowanie w sprawie wniosków</a:t>
            </a:r>
            <a:endParaRPr lang="pl-PL" sz="2800" u="sng" dirty="0">
              <a:latin typeface="Arial"/>
              <a:ea typeface="Times New Roman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26611" y="1867066"/>
            <a:ext cx="7830535" cy="312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pl-PL" dirty="0"/>
              <a:t>Wnioski rozpatrzone pozytywnie pod względem formalnym podlegają </a:t>
            </a:r>
            <a:r>
              <a:rPr lang="pl-PL" b="1" dirty="0"/>
              <a:t>sprawdzeniu w terenie</a:t>
            </a:r>
            <a:r>
              <a:rPr lang="pl-PL" dirty="0"/>
              <a:t>. </a:t>
            </a:r>
          </a:p>
          <a:p>
            <a:pPr algn="just">
              <a:lnSpc>
                <a:spcPct val="120000"/>
              </a:lnSpc>
            </a:pPr>
            <a:endParaRPr lang="pl-PL" dirty="0"/>
          </a:p>
          <a:p>
            <a:pPr algn="just">
              <a:lnSpc>
                <a:spcPct val="120000"/>
              </a:lnSpc>
            </a:pPr>
            <a:r>
              <a:rPr lang="pl-PL" b="1" dirty="0"/>
              <a:t>Weryfikację terenową </a:t>
            </a:r>
            <a:r>
              <a:rPr lang="pl-PL" dirty="0"/>
              <a:t>przeprowadzają pracownicy </a:t>
            </a:r>
            <a:r>
              <a:rPr lang="pl-PL" i="1" dirty="0"/>
              <a:t>Departamentu Rolnictwa</a:t>
            </a:r>
            <a:br>
              <a:rPr lang="pl-PL" i="1" dirty="0"/>
            </a:br>
            <a:r>
              <a:rPr lang="pl-PL" i="1" dirty="0"/>
              <a:t>i Geodezji </a:t>
            </a:r>
            <a:r>
              <a:rPr lang="pl-PL" dirty="0"/>
              <a:t>przy udziale </a:t>
            </a:r>
            <a:r>
              <a:rPr lang="pl-PL" i="1" dirty="0"/>
              <a:t>Wnioskodawcy</a:t>
            </a:r>
            <a:r>
              <a:rPr lang="pl-PL" dirty="0"/>
              <a:t> lub upoważnionego pisemnie </a:t>
            </a:r>
            <a:r>
              <a:rPr lang="pl-PL" i="1" dirty="0"/>
              <a:t>przedstawiciela Wnioskodawcy</a:t>
            </a:r>
            <a:r>
              <a:rPr lang="pl-PL" dirty="0"/>
              <a:t>, pracownika merytorycznego </a:t>
            </a:r>
            <a:r>
              <a:rPr lang="pl-PL" i="1" dirty="0"/>
              <a:t>Wnioskodawcy. </a:t>
            </a:r>
          </a:p>
          <a:p>
            <a:pPr algn="just">
              <a:lnSpc>
                <a:spcPct val="120000"/>
              </a:lnSpc>
            </a:pPr>
            <a:endParaRPr lang="pl-PL" sz="400" dirty="0"/>
          </a:p>
          <a:p>
            <a:pPr algn="just">
              <a:lnSpc>
                <a:spcPct val="120000"/>
              </a:lnSpc>
            </a:pPr>
            <a:r>
              <a:rPr lang="pl-PL" dirty="0"/>
              <a:t>W uzasadnionych przypadkach dopuszczalny jest udział przedstawicieli zarządcy dróg, linii kolejowych, cieków wodnych, graniczących z inwestycją</a:t>
            </a:r>
            <a:br>
              <a:rPr lang="pl-PL" dirty="0"/>
            </a:br>
            <a:r>
              <a:rPr lang="pl-PL" dirty="0"/>
              <a:t>lub przebiegających przez jej obszar.</a:t>
            </a: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9B306CA4-8814-A9A4-74C8-6DB9E1BFCCF2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222697"/>
      </p:ext>
    </p:extLst>
  </p:cSld>
  <p:clrMapOvr>
    <a:masterClrMapping/>
  </p:clrMapOvr>
  <p:transition spd="slow" advClick="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-1474368" y="94864"/>
            <a:ext cx="7726753" cy="802844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2400" u="sng" dirty="0">
                <a:latin typeface="Calibri"/>
                <a:ea typeface="Times New Roman"/>
                <a:cs typeface="Calibri"/>
              </a:rPr>
              <a:t>Realizacja zadania</a:t>
            </a:r>
            <a:endParaRPr lang="pl-PL" sz="2400" u="sng" dirty="0">
              <a:latin typeface="Arial"/>
              <a:ea typeface="Times New Roman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87543" y="1100954"/>
            <a:ext cx="8368911" cy="39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pl-PL" i="1" dirty="0"/>
              <a:t>Dotacją</a:t>
            </a:r>
            <a:r>
              <a:rPr lang="pl-PL" dirty="0"/>
              <a:t> mogą zostać objęte jedynie zadania zrealizowane i rozliczone </a:t>
            </a:r>
            <a:br>
              <a:rPr lang="pl-PL" dirty="0"/>
            </a:br>
            <a:r>
              <a:rPr lang="pl-PL" dirty="0"/>
              <a:t>w roku, w którym przyznane zostały środki finansowe. Dotowany realizuje zadanie zgodnie ze złożonym wnioskiem oraz zawartą umową.</a:t>
            </a:r>
          </a:p>
          <a:p>
            <a:pPr algn="just">
              <a:lnSpc>
                <a:spcPct val="114000"/>
              </a:lnSpc>
            </a:pPr>
            <a:endParaRPr lang="pl-PL" dirty="0"/>
          </a:p>
          <a:p>
            <a:pPr algn="just">
              <a:lnSpc>
                <a:spcPct val="114000"/>
              </a:lnSpc>
            </a:pPr>
            <a:r>
              <a:rPr lang="pl-PL" b="1" dirty="0"/>
              <a:t>Realizacja zadania</a:t>
            </a:r>
            <a:r>
              <a:rPr lang="pl-PL" dirty="0"/>
              <a:t> objętego </a:t>
            </a:r>
            <a:r>
              <a:rPr lang="pl-PL" i="1" dirty="0"/>
              <a:t>Dotacją</a:t>
            </a:r>
            <a:r>
              <a:rPr lang="pl-PL" dirty="0"/>
              <a:t>, jego odbiór techniczny oraz zapłata </a:t>
            </a:r>
            <a:br>
              <a:rPr lang="pl-PL" dirty="0"/>
            </a:br>
            <a:r>
              <a:rPr lang="pl-PL" dirty="0"/>
              <a:t>za wykonane roboty muszą być dokonane w czasie obowiązywania umowy </a:t>
            </a:r>
            <a:br>
              <a:rPr lang="pl-PL" dirty="0"/>
            </a:br>
            <a:r>
              <a:rPr lang="pl-PL" dirty="0"/>
              <a:t>tj. od daty podjęcia uchwały Zarządu w sprawie rozstrzygnięcia naboru wniosków na dany rok </a:t>
            </a:r>
            <a:r>
              <a:rPr lang="pl-PL" b="1" dirty="0"/>
              <a:t>do dnia </a:t>
            </a:r>
            <a:r>
              <a:rPr lang="pl-PL" b="1" u="sng" dirty="0"/>
              <a:t>31 października</a:t>
            </a:r>
            <a:r>
              <a:rPr lang="pl-PL" u="sng" dirty="0"/>
              <a:t> </a:t>
            </a:r>
            <a:r>
              <a:rPr lang="pl-PL" dirty="0"/>
              <a:t>roku, w którym przyznano </a:t>
            </a:r>
            <a:r>
              <a:rPr lang="pl-PL" i="1" dirty="0"/>
              <a:t>Dotację</a:t>
            </a:r>
            <a:r>
              <a:rPr lang="pl-PL" dirty="0"/>
              <a:t>.</a:t>
            </a:r>
          </a:p>
          <a:p>
            <a:pPr algn="just">
              <a:lnSpc>
                <a:spcPct val="114000"/>
              </a:lnSpc>
            </a:pPr>
            <a:endParaRPr lang="pl-PL" sz="400" dirty="0"/>
          </a:p>
          <a:p>
            <a:pPr algn="just">
              <a:lnSpc>
                <a:spcPct val="114000"/>
              </a:lnSpc>
            </a:pPr>
            <a:r>
              <a:rPr lang="pl-PL" dirty="0"/>
              <a:t>W szczególnie uzasadnionych przypadkach, gdy zadanie, z przyczyn niezależnych od Dotowanego, nie może być zrealizowane w terminie, o którym mowa w ust. 3, możliwe jest wyznaczenie innego terminu, nie przekraczającego jednak dnia        </a:t>
            </a:r>
            <a:r>
              <a:rPr lang="pl-PL" b="1" u="sng" dirty="0"/>
              <a:t>30 listopada</a:t>
            </a:r>
            <a:r>
              <a:rPr lang="pl-PL" u="sng" dirty="0"/>
              <a:t> </a:t>
            </a:r>
            <a:r>
              <a:rPr lang="pl-PL" dirty="0"/>
              <a:t>danego roku.</a:t>
            </a: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BDAB7188-5C68-3426-2862-24F19A6EBE09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  <p:sp>
        <p:nvSpPr>
          <p:cNvPr id="6" name="Prostokąt 5"/>
          <p:cNvSpPr/>
          <p:nvPr/>
        </p:nvSpPr>
        <p:spPr>
          <a:xfrm>
            <a:off x="268274" y="5218437"/>
            <a:ext cx="83689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dirty="0">
                <a:solidFill>
                  <a:schemeClr val="accent1">
                    <a:lumMod val="50000"/>
                  </a:schemeClr>
                </a:solidFill>
              </a:rPr>
              <a:t>*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 Niezrealizowanie zadania w terminie obowiązywania umowy </a:t>
            </a:r>
          </a:p>
          <a:p>
            <a:pPr algn="ctr"/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(wraz z ewentualnym aneksem) </a:t>
            </a:r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skutkuje brakiem możliwości ubiegania się </a:t>
            </a:r>
          </a:p>
          <a:p>
            <a:pPr algn="ctr"/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o dotację w roku następnym.</a:t>
            </a:r>
          </a:p>
        </p:txBody>
      </p:sp>
    </p:spTree>
    <p:extLst>
      <p:ext uri="{BB962C8B-B14F-4D97-AF65-F5344CB8AC3E}">
        <p14:creationId xmlns:p14="http://schemas.microsoft.com/office/powerpoint/2010/main" val="4118134763"/>
      </p:ext>
    </p:extLst>
  </p:cSld>
  <p:clrMapOvr>
    <a:masterClrMapping/>
  </p:clrMapOvr>
  <p:transition spd="slow" advClick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-460575" y="348954"/>
            <a:ext cx="7726753" cy="802844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2800" u="sng" dirty="0">
                <a:latin typeface="Calibri"/>
                <a:ea typeface="Times New Roman"/>
                <a:cs typeface="Calibri"/>
              </a:rPr>
              <a:t>Rozliczenie Dotacji</a:t>
            </a:r>
            <a:endParaRPr lang="pl-PL" sz="2800" u="sng" dirty="0">
              <a:latin typeface="Arial"/>
              <a:ea typeface="Times New Roman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65230" y="1373371"/>
            <a:ext cx="8413540" cy="4635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pl-PL" dirty="0"/>
              <a:t>Dotowany w terminie obowiązywania umowy informuje pisemnie Departament </a:t>
            </a:r>
          </a:p>
          <a:p>
            <a:pPr>
              <a:lnSpc>
                <a:spcPct val="110000"/>
              </a:lnSpc>
            </a:pPr>
            <a:r>
              <a:rPr lang="pl-PL" dirty="0"/>
              <a:t>o zakończeniu realizacji zadania i zgłasza gotowość do rozliczenia </a:t>
            </a:r>
            <a:r>
              <a:rPr lang="pl-PL" i="1" dirty="0"/>
              <a:t>dotacji</a:t>
            </a:r>
            <a:r>
              <a:rPr lang="pl-PL" dirty="0"/>
              <a:t>.</a:t>
            </a:r>
          </a:p>
          <a:p>
            <a:pPr>
              <a:lnSpc>
                <a:spcPct val="110000"/>
              </a:lnSpc>
            </a:pPr>
            <a:endParaRPr lang="pl-PL" dirty="0"/>
          </a:p>
          <a:p>
            <a:pPr algn="just">
              <a:lnSpc>
                <a:spcPct val="110000"/>
              </a:lnSpc>
            </a:pPr>
            <a:r>
              <a:rPr lang="pl-PL" dirty="0"/>
              <a:t>Warunkiem wyznaczenia terminu rozliczenia </a:t>
            </a:r>
            <a:r>
              <a:rPr lang="pl-PL" i="1" dirty="0"/>
              <a:t>dotacji </a:t>
            </a:r>
            <a:r>
              <a:rPr lang="pl-PL" dirty="0"/>
              <a:t>jest przesłanie drogą elektroniczną kopii dokumentów rozliczeniowych zgodnych z zapisami umowy na adres mailowy Departamentu </a:t>
            </a:r>
            <a:r>
              <a:rPr lang="pl-PL" dirty="0">
                <a:hlinkClick r:id="rId3"/>
              </a:rPr>
              <a:t>rw.sekretariat@kujawsko-pomorskie.pl</a:t>
            </a:r>
            <a:r>
              <a:rPr lang="pl-PL" dirty="0"/>
              <a:t>.</a:t>
            </a:r>
          </a:p>
          <a:p>
            <a:pPr>
              <a:lnSpc>
                <a:spcPct val="110000"/>
              </a:lnSpc>
            </a:pPr>
            <a:endParaRPr lang="pl-PL" dirty="0"/>
          </a:p>
          <a:p>
            <a:pPr algn="just">
              <a:lnSpc>
                <a:spcPct val="110000"/>
              </a:lnSpc>
            </a:pPr>
            <a:r>
              <a:rPr lang="pl-PL" dirty="0"/>
              <a:t>Departament wyznacza </a:t>
            </a:r>
            <a:r>
              <a:rPr lang="pl-PL" i="1" dirty="0"/>
              <a:t>Dotowanemu</a:t>
            </a:r>
            <a:r>
              <a:rPr lang="pl-PL" dirty="0"/>
              <a:t> termin rozliczenia </a:t>
            </a:r>
            <a:r>
              <a:rPr lang="pl-PL" i="1" dirty="0"/>
              <a:t>Dotacji</a:t>
            </a:r>
            <a:r>
              <a:rPr lang="pl-PL" dirty="0"/>
              <a:t>, o którym informuje </a:t>
            </a:r>
            <a:r>
              <a:rPr lang="pl-PL" i="1" dirty="0"/>
              <a:t>Dotowanego </a:t>
            </a:r>
            <a:r>
              <a:rPr lang="pl-PL" dirty="0"/>
              <a:t>drogą elektroniczną.</a:t>
            </a:r>
          </a:p>
          <a:p>
            <a:pPr>
              <a:lnSpc>
                <a:spcPct val="110000"/>
              </a:lnSpc>
            </a:pPr>
            <a:endParaRPr lang="pl-PL" dirty="0"/>
          </a:p>
          <a:p>
            <a:pPr algn="just">
              <a:lnSpc>
                <a:spcPct val="110000"/>
              </a:lnSpc>
            </a:pPr>
            <a:r>
              <a:rPr lang="pl-PL" dirty="0"/>
              <a:t>Rozliczenia </a:t>
            </a:r>
            <a:r>
              <a:rPr lang="pl-PL" i="1" dirty="0"/>
              <a:t>Dotacji</a:t>
            </a:r>
            <a:r>
              <a:rPr lang="pl-PL" dirty="0"/>
              <a:t> dokonują pracownicy Departamentu, w składzie dwuosobowym, przy udziale</a:t>
            </a:r>
            <a:r>
              <a:rPr lang="pl-PL" i="1" dirty="0"/>
              <a:t> Dotowanego </a:t>
            </a:r>
            <a:r>
              <a:rPr lang="pl-PL" dirty="0"/>
              <a:t>wyłącznie w jego siedzibie w terminie do dnia </a:t>
            </a:r>
            <a:r>
              <a:rPr lang="pl-PL" b="1" u="sng" dirty="0"/>
              <a:t>30 listopada </a:t>
            </a:r>
            <a:r>
              <a:rPr lang="pl-PL" dirty="0"/>
              <a:t>roku, w którym przyznano </a:t>
            </a:r>
            <a:r>
              <a:rPr lang="pl-PL" i="1" dirty="0"/>
              <a:t>Dotację</a:t>
            </a:r>
            <a:r>
              <a:rPr lang="pl-PL" dirty="0"/>
              <a:t>.</a:t>
            </a:r>
          </a:p>
          <a:p>
            <a:pPr algn="just">
              <a:lnSpc>
                <a:spcPct val="110000"/>
              </a:lnSpc>
            </a:pPr>
            <a:endParaRPr lang="pl-PL" dirty="0"/>
          </a:p>
          <a:p>
            <a:pPr algn="just">
              <a:lnSpc>
                <a:spcPct val="110000"/>
              </a:lnSpc>
            </a:pPr>
            <a:r>
              <a:rPr lang="pl-PL" dirty="0"/>
              <a:t>Rozliczenie </a:t>
            </a:r>
            <a:r>
              <a:rPr lang="pl-PL" i="1" dirty="0"/>
              <a:t>dotacji</a:t>
            </a:r>
            <a:r>
              <a:rPr lang="pl-PL" dirty="0"/>
              <a:t> poprzedzone jest wizytacją terenową.</a:t>
            </a: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9E1876F1-19A4-19E8-D5D6-F38568EC18DD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237655"/>
      </p:ext>
    </p:extLst>
  </p:cSld>
  <p:clrMapOvr>
    <a:masterClrMapping/>
  </p:clrMapOvr>
  <p:transition spd="slow" advClick="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7B574-02E8-600A-4D55-5D5760C02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>
            <a:extLst>
              <a:ext uri="{FF2B5EF4-FFF2-40B4-BE49-F238E27FC236}">
                <a16:creationId xmlns:a16="http://schemas.microsoft.com/office/drawing/2014/main" id="{6C544B46-503D-B93B-0B87-B770F4BFE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96" y="947276"/>
            <a:ext cx="7726753" cy="802844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2800" u="sng" dirty="0">
                <a:latin typeface="Calibri"/>
                <a:ea typeface="Times New Roman"/>
                <a:cs typeface="Calibri"/>
              </a:rPr>
              <a:t>Rozliczenie Dotacji</a:t>
            </a:r>
            <a:endParaRPr lang="pl-PL" sz="2800" u="sng" dirty="0">
              <a:latin typeface="Arial"/>
              <a:ea typeface="Times New Roman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69842D0C-B64A-2C17-A79F-25D65BBAF032}"/>
              </a:ext>
            </a:extLst>
          </p:cNvPr>
          <p:cNvSpPr/>
          <p:nvPr/>
        </p:nvSpPr>
        <p:spPr>
          <a:xfrm>
            <a:off x="650931" y="2162481"/>
            <a:ext cx="7842137" cy="2212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pl-PL" dirty="0"/>
              <a:t>W przypadku stwierdzenia, w terminie do </a:t>
            </a:r>
            <a:r>
              <a:rPr lang="pl-PL" b="1" u="sng" dirty="0"/>
              <a:t>5 lat</a:t>
            </a:r>
            <a:r>
              <a:rPr lang="pl-PL" dirty="0"/>
              <a:t>, licząc od daty rozliczenia zadania dotyczącego renowacji/budowy zbiornika wodnego służącego małej retencji rażących zaniedbań właściciela obiektu w bieżącym utrzymaniu zbiornika, Województwo wzywa do zwrotu wypłaconej dotacji wraz </a:t>
            </a:r>
            <a:br>
              <a:rPr lang="pl-PL" dirty="0"/>
            </a:br>
            <a:r>
              <a:rPr lang="pl-PL" dirty="0"/>
              <a:t>z ustawowymi odsetkami. Odsetki liczone są od dnia przekazania środków na rachunek </a:t>
            </a:r>
            <a:r>
              <a:rPr lang="pl-PL" i="1" dirty="0"/>
              <a:t>Dotowanego</a:t>
            </a:r>
            <a:r>
              <a:rPr lang="pl-PL" dirty="0"/>
              <a:t> do dnia poprzedzającego dzień ich zwrotu.</a:t>
            </a: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5980E46F-C78E-B133-B020-E68ECBD98162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703149"/>
      </p:ext>
    </p:extLst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22"/>
          </p:nvPr>
        </p:nvSpPr>
        <p:spPr>
          <a:xfrm>
            <a:off x="526611" y="6539948"/>
            <a:ext cx="7351211" cy="201046"/>
          </a:xfrm>
        </p:spPr>
        <p:txBody>
          <a:bodyPr/>
          <a:lstStyle/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pl-PL" dirty="0"/>
          </a:p>
        </p:txBody>
      </p:sp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543839" y="1224091"/>
            <a:ext cx="7726753" cy="802844"/>
          </a:xfrm>
        </p:spPr>
        <p:txBody>
          <a:bodyPr>
            <a:normAutofit/>
          </a:bodyPr>
          <a:lstStyle/>
          <a:p>
            <a:pPr algn="ctr"/>
            <a:r>
              <a:rPr lang="pl-PL" sz="2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Podstawa do udzielenia wsparcia na budowę i modernizację zbiorników małej retencji z środków budżetu województwa </a:t>
            </a:r>
          </a:p>
        </p:txBody>
      </p:sp>
      <p:sp>
        <p:nvSpPr>
          <p:cNvPr id="2" name="Prostokąt 1"/>
          <p:cNvSpPr/>
          <p:nvPr/>
        </p:nvSpPr>
        <p:spPr>
          <a:xfrm>
            <a:off x="526610" y="2819647"/>
            <a:ext cx="796140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sz="2000" b="1" dirty="0">
                <a:ea typeface="Times New Roman"/>
                <a:cs typeface="Calibri"/>
              </a:rPr>
              <a:t>Uchwała nr 2/40/24 Zarządu Województwa </a:t>
            </a:r>
          </a:p>
          <a:p>
            <a:pPr algn="ctr">
              <a:spcAft>
                <a:spcPts val="0"/>
              </a:spcAft>
            </a:pPr>
            <a:r>
              <a:rPr lang="pl-PL" sz="2000" b="1" dirty="0">
                <a:ea typeface="Times New Roman"/>
                <a:cs typeface="Calibri"/>
              </a:rPr>
              <a:t>Kujawsko-Pomorskiego z dnia 6 listopada 2024 r.</a:t>
            </a:r>
          </a:p>
          <a:p>
            <a:pPr algn="ctr">
              <a:spcAft>
                <a:spcPts val="0"/>
              </a:spcAft>
            </a:pPr>
            <a:endParaRPr lang="pl-PL" sz="2000" b="1" dirty="0">
              <a:ea typeface="Times New Roman"/>
              <a:cs typeface="Calibri"/>
            </a:endParaRPr>
          </a:p>
          <a:p>
            <a:pPr algn="just">
              <a:spcAft>
                <a:spcPts val="0"/>
              </a:spcAft>
            </a:pPr>
            <a:r>
              <a:rPr lang="pl-PL" sz="2000" b="1" dirty="0"/>
              <a:t>w sprawie </a:t>
            </a:r>
            <a:r>
              <a:rPr lang="pl-PL" sz="2000" b="1" dirty="0">
                <a:ea typeface="Times New Roman"/>
              </a:rPr>
              <a:t>regulaminu naboru i rozpatrywania wniosków dotyczących realizacji zadań określonych w ustawie o ochronie gruntów rolnych i leśnych oraz zasad rozliczania zadań współfinansowanych ze środków budżetu Województwa Kujawsko-Pomorskiego. </a:t>
            </a:r>
            <a:endParaRPr lang="pl-PL" sz="2000" dirty="0"/>
          </a:p>
        </p:txBody>
      </p:sp>
      <p:sp>
        <p:nvSpPr>
          <p:cNvPr id="3" name="Strzałka: w dół 2">
            <a:extLst>
              <a:ext uri="{FF2B5EF4-FFF2-40B4-BE49-F238E27FC236}">
                <a16:creationId xmlns:a16="http://schemas.microsoft.com/office/drawing/2014/main" id="{D863FC00-1D87-6DED-91AA-28D705D0C671}"/>
              </a:ext>
            </a:extLst>
          </p:cNvPr>
          <p:cNvSpPr/>
          <p:nvPr/>
        </p:nvSpPr>
        <p:spPr>
          <a:xfrm>
            <a:off x="4142581" y="2191254"/>
            <a:ext cx="357809" cy="464073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9315153"/>
      </p:ext>
    </p:extLst>
  </p:cSld>
  <p:clrMapOvr>
    <a:masterClrMapping/>
  </p:clrMapOvr>
  <p:transition spd="slow" advClick="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8925B82-19FD-0143-18E6-6F1E463E5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saturation sat="117000"/>
                    </a14:imgEffect>
                    <a14:imgEffect>
                      <a14:brightnessContrast bright="-2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10796" cy="6858000"/>
          </a:xfrm>
          <a:prstGeom prst="rect">
            <a:avLst/>
          </a:prstGeom>
          <a:ln>
            <a:noFill/>
          </a:ln>
          <a:effectLst>
            <a:outerShdw blurRad="393700" dist="50800" dir="6420000" sx="89000" sy="89000" algn="ctr" rotWithShape="0">
              <a:srgbClr val="000000">
                <a:alpha val="30000"/>
              </a:srgbClr>
            </a:outerShdw>
          </a:effectLst>
        </p:spPr>
      </p:pic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708623" y="1776903"/>
            <a:ext cx="7726753" cy="995381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4800" dirty="0">
                <a:solidFill>
                  <a:schemeClr val="bg1"/>
                </a:solidFill>
                <a:latin typeface="Calibri"/>
                <a:ea typeface="Times New Roman"/>
                <a:cs typeface="Calibri"/>
              </a:rPr>
              <a:t>Dziękuję za uwagę !</a:t>
            </a:r>
            <a:endParaRPr lang="pl-PL" sz="4800" dirty="0">
              <a:solidFill>
                <a:schemeClr val="bg1"/>
              </a:solidFill>
              <a:latin typeface="Arial"/>
              <a:ea typeface="Times New Roman"/>
            </a:endParaRPr>
          </a:p>
        </p:txBody>
      </p:sp>
      <p:sp>
        <p:nvSpPr>
          <p:cNvPr id="4" name="Symbol zastępczy tekstu 6">
            <a:extLst>
              <a:ext uri="{FF2B5EF4-FFF2-40B4-BE49-F238E27FC236}">
                <a16:creationId xmlns:a16="http://schemas.microsoft.com/office/drawing/2014/main" id="{EFAC552F-E5A8-6FD7-DA76-90038D5DF071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590508"/>
      </p:ext>
    </p:extLst>
  </p:cSld>
  <p:clrMapOvr>
    <a:masterClrMapping/>
  </p:clrMapOvr>
  <p:transition spd="slow" advClick="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232913" y="987356"/>
            <a:ext cx="7726753" cy="802844"/>
          </a:xfrm>
        </p:spPr>
        <p:txBody>
          <a:bodyPr>
            <a:normAutofit/>
          </a:bodyPr>
          <a:lstStyle/>
          <a:p>
            <a:pPr algn="ctr"/>
            <a:r>
              <a:rPr lang="pl-PL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Wnioskodawcy</a:t>
            </a:r>
          </a:p>
        </p:txBody>
      </p:sp>
      <p:sp>
        <p:nvSpPr>
          <p:cNvPr id="2" name="Prostokąt 1"/>
          <p:cNvSpPr/>
          <p:nvPr/>
        </p:nvSpPr>
        <p:spPr>
          <a:xfrm>
            <a:off x="961875" y="2161330"/>
            <a:ext cx="72202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l-PL" sz="2400" b="1" dirty="0">
                <a:ea typeface="Times New Roman"/>
                <a:cs typeface="Calibri"/>
              </a:rPr>
              <a:t>Wnioskodawcami mogą być:</a:t>
            </a:r>
          </a:p>
          <a:p>
            <a:pPr algn="just">
              <a:spcAft>
                <a:spcPts val="0"/>
              </a:spcAft>
            </a:pPr>
            <a:endParaRPr lang="pl-PL" sz="900" b="1" dirty="0">
              <a:ea typeface="Times New Roman"/>
              <a:cs typeface="Calibri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gminy</a:t>
            </a:r>
            <a:r>
              <a:rPr lang="pl-PL" sz="2400" b="1" dirty="0">
                <a:ea typeface="Times New Roman"/>
                <a:cs typeface="Calibri"/>
              </a:rPr>
              <a:t> lub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powiaty</a:t>
            </a:r>
            <a:r>
              <a:rPr lang="pl-PL" sz="2400" b="1" dirty="0">
                <a:ea typeface="Times New Roman"/>
                <a:cs typeface="Calibri"/>
              </a:rPr>
              <a:t> z terenu województwa kujawsko-pomorskiego oraz 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900" b="1" dirty="0">
              <a:ea typeface="Times New Roman"/>
              <a:cs typeface="Calibri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właściciele gospodarstw rolnych</a:t>
            </a:r>
            <a:r>
              <a:rPr lang="pl-PL" sz="2400" b="1" dirty="0">
                <a:ea typeface="Times New Roman"/>
                <a:cs typeface="Calibri"/>
              </a:rPr>
              <a:t> posiadający grunty rolne na terenie Województwa Kujawsko-Pomorskiego. </a:t>
            </a:r>
          </a:p>
        </p:txBody>
      </p:sp>
      <p:sp>
        <p:nvSpPr>
          <p:cNvPr id="8" name="Symbol zastępczy tekstu 6">
            <a:extLst>
              <a:ext uri="{FF2B5EF4-FFF2-40B4-BE49-F238E27FC236}">
                <a16:creationId xmlns:a16="http://schemas.microsoft.com/office/drawing/2014/main" id="{4521F3F9-4294-24C0-37F9-A2112675E40A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13831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833706" y="967153"/>
            <a:ext cx="7726753" cy="802844"/>
          </a:xfrm>
        </p:spPr>
        <p:txBody>
          <a:bodyPr>
            <a:normAutofit/>
          </a:bodyPr>
          <a:lstStyle/>
          <a:p>
            <a:pPr algn="ctr"/>
            <a:r>
              <a:rPr lang="pl-PL" sz="2800" u="sng" dirty="0">
                <a:latin typeface="Calibri"/>
                <a:ea typeface="Times New Roman"/>
                <a:cs typeface="Calibri"/>
              </a:rPr>
              <a:t>Zasady przyznawania dofinansowania </a:t>
            </a:r>
            <a:endParaRPr lang="pl-PL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73657" y="2061788"/>
            <a:ext cx="7996686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pl-PL" dirty="0"/>
              <a:t>Gminy, powiaty lub właściciele gospodarstw rolnych mogą realizować inwestycje z zakresu budowy/renowacji zbiornika wodnego służącego małej retencji o powierzchni </a:t>
            </a:r>
            <a:r>
              <a:rPr lang="pl-PL" sz="2000" b="1" dirty="0"/>
              <a:t>minimalnej 0,10 ha, maksymalnej 1 ha</a:t>
            </a:r>
            <a:r>
              <a:rPr lang="pl-PL" b="1" dirty="0"/>
              <a:t>.</a:t>
            </a:r>
          </a:p>
          <a:p>
            <a:pPr algn="just">
              <a:lnSpc>
                <a:spcPct val="130000"/>
              </a:lnSpc>
            </a:pPr>
            <a:endParaRPr lang="pl-PL" b="1" dirty="0"/>
          </a:p>
          <a:p>
            <a:pPr algn="just">
              <a:lnSpc>
                <a:spcPct val="130000"/>
              </a:lnSpc>
            </a:pPr>
            <a:r>
              <a:rPr lang="pl-PL" dirty="0"/>
              <a:t>Wysokość dotacji do budowy/renowacji zbiornika wodnego służącego małej retencji do powierzchni </a:t>
            </a:r>
            <a:r>
              <a:rPr lang="pl-PL" sz="2000" b="1" dirty="0"/>
              <a:t>1 ha</a:t>
            </a:r>
            <a:r>
              <a:rPr lang="pl-PL" sz="2000" dirty="0"/>
              <a:t> </a:t>
            </a:r>
            <a:r>
              <a:rPr lang="pl-PL" dirty="0"/>
              <a:t>zbiornika wynosi </a:t>
            </a:r>
            <a:r>
              <a:rPr lang="pl-PL" sz="2000" b="1" dirty="0"/>
              <a:t>100.000,00 zł.</a:t>
            </a:r>
            <a:r>
              <a:rPr lang="pl-PL" sz="2000" dirty="0"/>
              <a:t> </a:t>
            </a:r>
          </a:p>
          <a:p>
            <a:pPr algn="just">
              <a:lnSpc>
                <a:spcPct val="130000"/>
              </a:lnSpc>
            </a:pPr>
            <a:endParaRPr lang="pl-PL" b="1" dirty="0">
              <a:solidFill>
                <a:srgbClr val="FF0000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pl-PL" dirty="0"/>
              <a:t>Udział własny Wnioskodawcy w kosztach kwalifikowalnych realizacji zadania, nie może być mniejszy niż </a:t>
            </a:r>
            <a:r>
              <a:rPr lang="pl-PL" sz="2000" b="1" dirty="0"/>
              <a:t>25%</a:t>
            </a:r>
            <a:r>
              <a:rPr lang="pl-PL" sz="2000" dirty="0"/>
              <a:t>. </a:t>
            </a:r>
            <a:endParaRPr lang="pl-PL" dirty="0"/>
          </a:p>
          <a:p>
            <a:pPr algn="just"/>
            <a:endParaRPr lang="pl-PL" dirty="0">
              <a:latin typeface="Calibri" panose="020F0502020204030204" pitchFamily="34" charset="0"/>
            </a:endParaRPr>
          </a:p>
          <a:p>
            <a:pPr algn="just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9FDA5C55-E63B-C6F7-1682-9D6D48FFAF5E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5190"/>
      </p:ext>
    </p:extLst>
  </p:cSld>
  <p:clrMapOvr>
    <a:masterClrMapping/>
  </p:clrMapOvr>
  <p:transition spd="slow" advClick="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457198" y="321110"/>
            <a:ext cx="7726753" cy="802844"/>
          </a:xfrm>
        </p:spPr>
        <p:txBody>
          <a:bodyPr>
            <a:normAutofit/>
          </a:bodyPr>
          <a:lstStyle/>
          <a:p>
            <a:pPr algn="ctr"/>
            <a:r>
              <a:rPr lang="pl-PL" sz="2800" u="sng" dirty="0">
                <a:latin typeface="Calibri"/>
                <a:ea typeface="Times New Roman"/>
                <a:cs typeface="Calibri"/>
              </a:rPr>
              <a:t>Zasady przyznawania dofinansowania </a:t>
            </a:r>
            <a:endParaRPr lang="pl-PL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40743" y="1364671"/>
            <a:ext cx="8462513" cy="494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dirty="0"/>
              <a:t>Do kosztów niekwalifikowalnych zadania wnioskowanego o przyznanie środków budżetu województwa należą:</a:t>
            </a:r>
          </a:p>
          <a:p>
            <a:pPr>
              <a:lnSpc>
                <a:spcPct val="114000"/>
              </a:lnSpc>
            </a:pPr>
            <a:endParaRPr lang="pl-PL" sz="900" dirty="0"/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koszty wszelkiego rodzaju nadzorów,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koszty robót pomiarowych, 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koszty inwentaryzacji powykonawczej, 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 sporządzenia dokumentacji kosztorysowej, 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 sporządzenia dokumentacji projektowej, 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 zakupu wypisów z rejestrów gruntów,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koszty poniesione na uzgodnienia formalno-prawne,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sadzenie drzew, krzewów, zakładanie trawników, z wyłączeniem umacniania skarp trawą,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roboty wykonywane we własnym zakresie,</a:t>
            </a:r>
          </a:p>
          <a:p>
            <a:pPr marL="800100" lvl="1" indent="-342900">
              <a:lnSpc>
                <a:spcPct val="114000"/>
              </a:lnSpc>
              <a:buFont typeface="+mj-lt"/>
              <a:buAutoNum type="arabicPeriod"/>
            </a:pPr>
            <a:r>
              <a:rPr lang="pl-PL" dirty="0"/>
              <a:t>w przypadku budowy i renowacji zbiorników wodnych służących małej retencji również ciągi pieszo jezdne wokół zbiornika.</a:t>
            </a:r>
          </a:p>
          <a:p>
            <a:pPr marL="342900" indent="-342900">
              <a:buAutoNum type="arabicParenR" startAt="22"/>
            </a:pPr>
            <a:endParaRPr lang="pl-PL" dirty="0"/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0998244B-1C24-0A19-C3A8-CD39FAA91924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553302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7"/>
          <p:cNvSpPr>
            <a:spLocks noGrp="1"/>
          </p:cNvSpPr>
          <p:nvPr>
            <p:ph type="ctrTitle"/>
          </p:nvPr>
        </p:nvSpPr>
        <p:spPr>
          <a:xfrm>
            <a:off x="-788566" y="231721"/>
            <a:ext cx="7726753" cy="802844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pl-PL" sz="2800" u="sng" dirty="0">
                <a:latin typeface="Calibri"/>
                <a:ea typeface="Times New Roman"/>
                <a:cs typeface="Calibri"/>
              </a:rPr>
              <a:t>Postępowanie w sprawie wniosków</a:t>
            </a:r>
            <a:endParaRPr lang="pl-PL" sz="2800" u="sng" dirty="0">
              <a:latin typeface="Arial"/>
              <a:ea typeface="Times New Roman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94318" y="1186331"/>
            <a:ext cx="8355364" cy="5595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dirty="0"/>
              <a:t>Wnioski o przyznanie środków z budżetu województwa należy składać do Zarządu WK-P</a:t>
            </a:r>
          </a:p>
          <a:p>
            <a:pPr algn="just">
              <a:lnSpc>
                <a:spcPct val="114000"/>
              </a:lnSpc>
            </a:pPr>
            <a:endParaRPr lang="pl-PL" sz="500" dirty="0"/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dirty="0"/>
              <a:t>bezpośrednio w Biurze Podawczym Urzędu, 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dirty="0"/>
              <a:t>poprzez operatora pocztowego (wówczas o terminie złożenia decyduje data stempla pocztowego), </a:t>
            </a:r>
          </a:p>
          <a:p>
            <a:pPr marL="28575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b="1" dirty="0"/>
          </a:p>
          <a:p>
            <a:pPr algn="just">
              <a:lnSpc>
                <a:spcPct val="114000"/>
              </a:lnSpc>
            </a:pPr>
            <a:r>
              <a:rPr lang="pl-PL" b="1" dirty="0"/>
              <a:t>w terminie do </a:t>
            </a:r>
            <a:r>
              <a:rPr lang="pl-PL" sz="2000" b="1" u="sng" dirty="0"/>
              <a:t>31 marca </a:t>
            </a:r>
            <a:r>
              <a:rPr lang="pl-PL" b="1" dirty="0"/>
              <a:t>roku, w którym planowana jest realizacja inwestycji.</a:t>
            </a:r>
            <a:r>
              <a:rPr lang="pl-PL" dirty="0"/>
              <a:t> </a:t>
            </a:r>
          </a:p>
          <a:p>
            <a:pPr>
              <a:lnSpc>
                <a:spcPct val="114000"/>
              </a:lnSpc>
            </a:pPr>
            <a:endParaRPr lang="pl-PL" sz="1000" dirty="0"/>
          </a:p>
          <a:p>
            <a:pPr>
              <a:lnSpc>
                <a:spcPct val="114000"/>
              </a:lnSpc>
            </a:pPr>
            <a:endParaRPr lang="pl-PL" sz="800" dirty="0"/>
          </a:p>
          <a:p>
            <a:pPr>
              <a:lnSpc>
                <a:spcPct val="114000"/>
              </a:lnSpc>
            </a:pPr>
            <a:r>
              <a:rPr lang="pl-PL" b="1" dirty="0">
                <a:latin typeface="Calibri" panose="020F0502020204030204" pitchFamily="34" charset="0"/>
              </a:rPr>
              <a:t>Wnioski należy składać na stosownych formularzach dostępnych w Biuletynie Informacji Publicznej Urzędu Marszałkowskiego Województwa Kujawsko-Pomorskiego na stronie internetowej:</a:t>
            </a:r>
          </a:p>
          <a:p>
            <a:pPr algn="just">
              <a:lnSpc>
                <a:spcPct val="114000"/>
              </a:lnSpc>
            </a:pPr>
            <a:endParaRPr lang="pl-PL" sz="800" b="1" dirty="0">
              <a:latin typeface="Calibri" panose="020F0502020204030204" pitchFamily="34" charset="0"/>
            </a:endParaRPr>
          </a:p>
          <a:p>
            <a:pPr indent="-228600" algn="ctr">
              <a:lnSpc>
                <a:spcPct val="114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l-PL" b="1" dirty="0">
                <a:solidFill>
                  <a:srgbClr val="FF0000"/>
                </a:solidFill>
                <a:latin typeface="Calibri" panose="020F0502020204030204" pitchFamily="34" charset="0"/>
              </a:rPr>
              <a:t>https://bip.kujawsko-pomorskie.pl </a:t>
            </a:r>
          </a:p>
          <a:p>
            <a:pPr algn="just">
              <a:lnSpc>
                <a:spcPct val="114000"/>
              </a:lnSpc>
              <a:spcAft>
                <a:spcPts val="800"/>
              </a:spcAft>
            </a:pPr>
            <a:r>
              <a:rPr lang="pl-PL" b="1" dirty="0">
                <a:latin typeface="Calibri" panose="020F0502020204030204" pitchFamily="34" charset="0"/>
              </a:rPr>
              <a:t>Menu przedmiotowe  →  Rolnictwo i obszary wiejskie     →   Ochrona gruntów rolnych   →  Zadania z zakresu ochrony, rekultywacji i poprawy jakości gruntów rolnych dofinansowanych przez Województwo Kujawsko-Pomorskie</a:t>
            </a:r>
          </a:p>
          <a:p>
            <a:pPr algn="just">
              <a:lnSpc>
                <a:spcPct val="114000"/>
              </a:lnSpc>
            </a:pPr>
            <a:endParaRPr lang="pl-PL" b="1" dirty="0">
              <a:latin typeface="Calibri" panose="020F0502020204030204" pitchFamily="34" charset="0"/>
            </a:endParaRPr>
          </a:p>
        </p:txBody>
      </p:sp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C89D93CE-2D66-7B53-D22B-1F90FD8C2FD5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31441"/>
      </p:ext>
    </p:extLst>
  </p:cSld>
  <p:clrMapOvr>
    <a:masterClrMapping/>
  </p:clrMapOvr>
  <p:transition spd="slow"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4370038-29F0-0EAB-7846-C864FA4ED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561" y="117006"/>
            <a:ext cx="7371141" cy="6122802"/>
          </a:xfrm>
          <a:prstGeom prst="rect">
            <a:avLst/>
          </a:prstGeom>
        </p:spPr>
      </p:pic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E02AF198-97AA-AA01-DED5-0CBD17F51A06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5932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7B5E2-545C-9817-A6EB-E527FEFA6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140E929-57D5-D706-7036-F13CDDCFA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41" y="1283800"/>
            <a:ext cx="8156856" cy="5156756"/>
          </a:xfrm>
          <a:prstGeom prst="rect">
            <a:avLst/>
          </a:prstGeom>
        </p:spPr>
      </p:pic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D919B238-A7FF-F8BE-110C-35A33F77E886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1976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50DDB-E1E5-51D3-AA42-23048C094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6">
            <a:extLst>
              <a:ext uri="{FF2B5EF4-FFF2-40B4-BE49-F238E27FC236}">
                <a16:creationId xmlns:a16="http://schemas.microsoft.com/office/drawing/2014/main" id="{BF6C0944-8528-7D21-4017-47D23BA8C281}"/>
              </a:ext>
            </a:extLst>
          </p:cNvPr>
          <p:cNvSpPr txBox="1">
            <a:spLocks/>
          </p:cNvSpPr>
          <p:nvPr/>
        </p:nvSpPr>
        <p:spPr>
          <a:xfrm>
            <a:off x="526611" y="6539948"/>
            <a:ext cx="7351211" cy="2010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l-PL" sz="800" b="0" kern="120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chemeClr val="tx1"/>
                </a:solidFill>
                <a:latin typeface="+mj-lt"/>
              </a:rPr>
              <a:t>Departament Rolnictwa i Geodezji</a:t>
            </a:r>
          </a:p>
          <a:p>
            <a:endParaRPr lang="en-US" dirty="0"/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40700C31-9D25-74BB-7ED1-9C38E65DC737}"/>
              </a:ext>
            </a:extLst>
          </p:cNvPr>
          <p:cNvGrpSpPr/>
          <p:nvPr/>
        </p:nvGrpSpPr>
        <p:grpSpPr>
          <a:xfrm>
            <a:off x="0" y="623026"/>
            <a:ext cx="8458198" cy="5773241"/>
            <a:chOff x="0" y="623026"/>
            <a:chExt cx="8458198" cy="5773241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E5B2A5FF-5095-8763-6881-36559F5AB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74606"/>
            <a:stretch/>
          </p:blipFill>
          <p:spPr>
            <a:xfrm>
              <a:off x="0" y="4924403"/>
              <a:ext cx="7991846" cy="1471864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4E4A9F86-E2EA-E733-9B92-46E3154EB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34155"/>
            <a:stretch/>
          </p:blipFill>
          <p:spPr>
            <a:xfrm>
              <a:off x="89451" y="623026"/>
              <a:ext cx="8368747" cy="42142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9556012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ultimedia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1658</TotalTime>
  <Words>839</Words>
  <Application>Microsoft Office PowerPoint</Application>
  <PresentationFormat>Pokaz na ekranie (4:3)</PresentationFormat>
  <Paragraphs>113</Paragraphs>
  <Slides>20</Slides>
  <Notes>19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6" baseType="lpstr">
      <vt:lpstr>Arial</vt:lpstr>
      <vt:lpstr>Calibri</vt:lpstr>
      <vt:lpstr>Lato</vt:lpstr>
      <vt:lpstr>Lato Heavy</vt:lpstr>
      <vt:lpstr>Times New Roman</vt:lpstr>
      <vt:lpstr>Motyw pakietu Office</vt:lpstr>
      <vt:lpstr>Prezentacja programu PowerPoint</vt:lpstr>
      <vt:lpstr>Podstawa do udzielenia wsparcia na budowę i modernizację zbiorników małej retencji z środków budżetu województwa </vt:lpstr>
      <vt:lpstr>Wnioskodawcy</vt:lpstr>
      <vt:lpstr>Zasady przyznawania dofinansowania </vt:lpstr>
      <vt:lpstr>Zasady przyznawania dofinansowania </vt:lpstr>
      <vt:lpstr>Postępowanie w sprawie wniosków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Postępowanie w sprawie wniosków</vt:lpstr>
      <vt:lpstr>Realizacja zadania</vt:lpstr>
      <vt:lpstr>Rozliczenie Dotacji</vt:lpstr>
      <vt:lpstr>Rozliczenie Dotacji</vt:lpstr>
      <vt:lpstr>Dziękuję za uwagę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 Glapinski</dc:creator>
  <cp:lastModifiedBy>Ewa Węder</cp:lastModifiedBy>
  <cp:revision>260</cp:revision>
  <cp:lastPrinted>2020-10-01T07:08:21Z</cp:lastPrinted>
  <dcterms:created xsi:type="dcterms:W3CDTF">2016-12-16T08:08:09Z</dcterms:created>
  <dcterms:modified xsi:type="dcterms:W3CDTF">2024-12-05T12:47:15Z</dcterms:modified>
</cp:coreProperties>
</file>